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71" r:id="rId3"/>
    <p:sldId id="263" r:id="rId4"/>
    <p:sldId id="280" r:id="rId5"/>
    <p:sldId id="281" r:id="rId6"/>
    <p:sldId id="282" r:id="rId7"/>
    <p:sldId id="283" r:id="rId8"/>
    <p:sldId id="268" r:id="rId9"/>
    <p:sldId id="284" r:id="rId10"/>
    <p:sldId id="293" r:id="rId11"/>
    <p:sldId id="286" r:id="rId12"/>
    <p:sldId id="287" r:id="rId13"/>
    <p:sldId id="289" r:id="rId14"/>
    <p:sldId id="294" r:id="rId15"/>
    <p:sldId id="290" r:id="rId16"/>
    <p:sldId id="291" r:id="rId17"/>
    <p:sldId id="266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69" r:id="rId26"/>
    <p:sldId id="296" r:id="rId27"/>
    <p:sldId id="295" r:id="rId28"/>
    <p:sldId id="259" r:id="rId29"/>
    <p:sldId id="260" r:id="rId30"/>
    <p:sldId id="261" r:id="rId31"/>
    <p:sldId id="26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6C3"/>
    <a:srgbClr val="687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27"/>
    <p:restoredTop sz="96291"/>
  </p:normalViewPr>
  <p:slideViewPr>
    <p:cSldViewPr snapToGrid="0" snapToObjects="1">
      <p:cViewPr>
        <p:scale>
          <a:sx n="99" d="100"/>
          <a:sy n="99" d="100"/>
        </p:scale>
        <p:origin x="14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F813-4A23-E945-A461-50B1B30B4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9721D-4DEE-4341-BDD6-B181DDB1A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88915-6FF8-FE42-8B9C-7016BCA1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59566-F549-7D43-96C2-6FD82CA63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21AB9-40E4-6B49-905C-8340E7BE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3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3B42-C32A-554B-AF24-1E219B71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3C729A-FF7F-2240-BC42-E177796CC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FC04-0D49-794B-9983-CE4D8A7C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DDA5F-2560-3B46-8434-75290310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6605F-7D77-2C44-A698-C6CDEF5A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5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EBC884-A956-9B4D-914F-20E9EFB6E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5F4ED-E2C5-0440-8C80-1BEEFA266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2943B-533D-7D41-9B42-19302795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F3B86-66B9-0046-9C87-B3532217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4C1F5-E502-BF41-98C1-A3985845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4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3371-3F8F-024E-A75B-B06D0AEF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81A99-41FC-3946-B877-55D1DC99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3ABE-019F-534A-96D8-695ADA53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FA862-3BE0-F24D-B00D-684BE04D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94E8B-5737-A947-A03E-78008AE3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21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AA98-7FF4-9A45-9F59-CE472D94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7614C-2028-EA4D-B930-D5CF92878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F86B3-7E4E-E84B-9FB0-45D6EEE7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32103-36F5-7B47-A0E3-49CFC627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4D7D3-85DB-804B-89DA-5DE2AB19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4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1FE6-C490-9547-9FBE-469CAEF1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D9840-90A1-E245-A231-FC3B0ED56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6E804-F3BA-1F43-A28B-10AF8666C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03B1A-C3B2-2848-9B77-7A4E2BF0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E33BD-7B3E-F144-BA12-6490F7DE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25B8-1C87-3648-A259-80700CC4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6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EC74-B6A3-574E-8BDF-D830D1187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56174-0905-114A-990D-D77B0766E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989AF-384E-1843-93B5-EA1EEF928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2820E-4F89-8146-9275-27137395B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D1675-6D60-B442-913E-712B8253E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7AF92F-CDD0-8242-8807-CA23D958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8ECAA-9459-7049-BE00-EB059718D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E1CAA-7CB3-0846-B1EF-83D2FFC7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3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773D-29E2-2742-BC80-00FB753C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461FE-E12F-2041-AA20-1248B9CD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33C49-8F8C-7D48-A6F1-81412FD9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DB915-9274-FF46-A39A-26AD924D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7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BD4CE4-AC37-FB41-A7D0-D13772FD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4FB3F-E002-604F-BEF4-D3530149E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1AA93-337C-CF47-9728-D382FB9D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3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FC3F-0107-3C41-B9C9-DAFA4622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B79A-6EF8-FD4D-8CEE-FC683A906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0D83B-E2D3-C049-9A57-ADEA6CECA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72EFC-B246-D84E-9E95-49D115DC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00A6A-E5A7-7048-8329-1A616429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2C8DA-D469-A44F-8AFC-D5F63C19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3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6C89-64FA-1B4F-97A1-EC7A6D5A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A7FB8-AA39-264C-8659-E90EFCF37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B21D9-FB4E-C74E-B946-28EF59602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80D5A-BF95-594A-83B3-A057D3BF1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47780-594E-B04B-8C00-A46AEEB9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CA445-C8FE-6A44-BF3A-71FDD7A8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8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17454-402C-6C43-8DFB-7B1FCDBF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CE6F0-E391-FC42-941C-732188D04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A5A5-7CF5-8346-AF83-E7D270F13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8BCE8-766A-4344-B1CB-2D180AA7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BD569-F6BC-CB44-9CF3-096606F28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4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mailto:git@github.com:mbb0303/groupwork.git" TargetMode="Externa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48.png"/><Relationship Id="rId9" Type="http://schemas.openxmlformats.org/officeDocument/2006/relationships/image" Target="../media/image42.png"/><Relationship Id="rId1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A3E42-DA6B-7941-BAB7-7B83258F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990364"/>
            <a:ext cx="3287950" cy="3287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8BF23F-09F3-1E43-BBBA-777101BE1817}"/>
              </a:ext>
            </a:extLst>
          </p:cNvPr>
          <p:cNvSpPr/>
          <p:nvPr/>
        </p:nvSpPr>
        <p:spPr>
          <a:xfrm>
            <a:off x="2121259" y="3625219"/>
            <a:ext cx="10051286" cy="5621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046FA-85C3-6944-B11D-EADA7BC0A51D}"/>
              </a:ext>
            </a:extLst>
          </p:cNvPr>
          <p:cNvSpPr txBox="1"/>
          <p:nvPr/>
        </p:nvSpPr>
        <p:spPr>
          <a:xfrm>
            <a:off x="2827821" y="3676354"/>
            <a:ext cx="8638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</a:rPr>
              <a:t>Key for the Open Source Community</a:t>
            </a:r>
            <a:endParaRPr lang="en-US" sz="28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A32C78-D2E3-CE4E-8392-511078CBA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017" y="1378541"/>
            <a:ext cx="5559898" cy="1987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303BEA-22D4-144E-83E1-911387298E24}"/>
              </a:ext>
            </a:extLst>
          </p:cNvPr>
          <p:cNvSpPr txBox="1"/>
          <p:nvPr/>
        </p:nvSpPr>
        <p:spPr>
          <a:xfrm>
            <a:off x="9767298" y="4823345"/>
            <a:ext cx="2190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3</a:t>
            </a:r>
            <a:r>
              <a:rPr lang="en-US" sz="2800" baseline="30000" dirty="0"/>
              <a:t>rd</a:t>
            </a:r>
            <a:r>
              <a:rPr lang="en-US" sz="2800" dirty="0"/>
              <a:t> Group</a:t>
            </a:r>
          </a:p>
        </p:txBody>
      </p:sp>
    </p:spTree>
    <p:extLst>
      <p:ext uri="{BB962C8B-B14F-4D97-AF65-F5344CB8AC3E}">
        <p14:creationId xmlns:p14="http://schemas.microsoft.com/office/powerpoint/2010/main" val="317612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4CF8C9-5C4F-4B3D-9340-FB57BAA3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15" y="3699562"/>
            <a:ext cx="6693911" cy="28821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514BDC-7CA6-3E49-A904-E85F5E6DB2FF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E78B9C4-2238-774B-BB6E-D868CE77AF69}"/>
              </a:ext>
            </a:extLst>
          </p:cNvPr>
          <p:cNvSpPr/>
          <p:nvPr/>
        </p:nvSpPr>
        <p:spPr>
          <a:xfrm>
            <a:off x="2769256" y="1937314"/>
            <a:ext cx="2275011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branch dev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5B8FB32-B4F0-294B-BE1F-6B261B3828A5}"/>
              </a:ext>
            </a:extLst>
          </p:cNvPr>
          <p:cNvSpPr/>
          <p:nvPr/>
        </p:nvSpPr>
        <p:spPr>
          <a:xfrm>
            <a:off x="2769256" y="2936779"/>
            <a:ext cx="2578766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checkout dev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31D3B-8405-0A48-907A-1942F270C1EA}"/>
              </a:ext>
            </a:extLst>
          </p:cNvPr>
          <p:cNvSpPr txBox="1"/>
          <p:nvPr/>
        </p:nvSpPr>
        <p:spPr>
          <a:xfrm>
            <a:off x="6212048" y="950524"/>
            <a:ext cx="1200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Branch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EABAF-33FE-F344-B0E7-21965466F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601" y="0"/>
            <a:ext cx="1695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92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7B66FB-A253-4E27-AE27-017D77C4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06" y="2260061"/>
            <a:ext cx="7603171" cy="341923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EFC1A3-2183-8B42-B3E8-5A841C48F16B}"/>
              </a:ext>
            </a:extLst>
          </p:cNvPr>
          <p:cNvSpPr/>
          <p:nvPr/>
        </p:nvSpPr>
        <p:spPr>
          <a:xfrm>
            <a:off x="7971877" y="2499337"/>
            <a:ext cx="2969392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Times New Roman" panose="02020603050405020304" pitchFamily="18" charset="0"/>
              </a:rPr>
              <a:t>git add </a:t>
            </a:r>
            <a:r>
              <a:rPr lang="en-US" altLang="zh-CN" kern="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preppt.pptx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3F51E9C-8338-694C-95A2-6684EE1B43A4}"/>
              </a:ext>
            </a:extLst>
          </p:cNvPr>
          <p:cNvSpPr/>
          <p:nvPr/>
        </p:nvSpPr>
        <p:spPr>
          <a:xfrm>
            <a:off x="7754900" y="3806068"/>
            <a:ext cx="4220123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Times New Roman" panose="02020603050405020304" pitchFamily="18" charset="0"/>
              </a:rPr>
              <a:t>git commit –m “Modifications”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2699C-6B08-3140-B8E0-965630FDBE66}"/>
              </a:ext>
            </a:extLst>
          </p:cNvPr>
          <p:cNvSpPr txBox="1"/>
          <p:nvPr/>
        </p:nvSpPr>
        <p:spPr>
          <a:xfrm>
            <a:off x="6005744" y="951547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10A8EF-1CD1-FB4B-BFE7-5CCC0838F364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2368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E13295-1A8C-7F4E-9B6C-CFA4CDCF1A58}"/>
              </a:ext>
            </a:extLst>
          </p:cNvPr>
          <p:cNvGrpSpPr/>
          <p:nvPr/>
        </p:nvGrpSpPr>
        <p:grpSpPr>
          <a:xfrm>
            <a:off x="8092890" y="2916010"/>
            <a:ext cx="3794234" cy="3228036"/>
            <a:chOff x="3345793" y="2226628"/>
            <a:chExt cx="6502400" cy="48168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A54873-55FC-A741-B593-12F54C82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5793" y="3144568"/>
              <a:ext cx="6502400" cy="389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AB921D-EE41-3A46-A713-AB47AF724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8642" y="2226628"/>
              <a:ext cx="4376702" cy="4376702"/>
            </a:xfrm>
            <a:prstGeom prst="rect">
              <a:avLst/>
            </a:prstGeom>
          </p:spPr>
        </p:pic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60C9336-714C-7E44-AD51-B69CA6171C88}"/>
              </a:ext>
            </a:extLst>
          </p:cNvPr>
          <p:cNvSpPr/>
          <p:nvPr/>
        </p:nvSpPr>
        <p:spPr>
          <a:xfrm>
            <a:off x="941139" y="2660252"/>
            <a:ext cx="8350060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Times New Roman" panose="02020603050405020304" pitchFamily="18" charset="0"/>
              </a:rPr>
              <a:t>git remote add origin </a:t>
            </a:r>
            <a:r>
              <a:rPr lang="en-US" altLang="zh-CN" u="sng" kern="0" dirty="0">
                <a:solidFill>
                  <a:srgbClr val="0563C1"/>
                </a:solidFill>
                <a:latin typeface="Lucida Console" panose="020B0609040504020204" pitchFamily="49" charset="0"/>
                <a:cs typeface="Lucida Console" panose="020B0609040504020204" pitchFamily="49" charset="0"/>
                <a:hlinkClick r:id="rId5"/>
              </a:rPr>
              <a:t>git@github.com:mbb0303/groupwork.git</a:t>
            </a:r>
            <a:endParaRPr lang="en-US" altLang="zh-CN" u="sng" kern="0" dirty="0">
              <a:solidFill>
                <a:srgbClr val="0563C1"/>
              </a:solidFill>
              <a:latin typeface="Lucida Console" panose="020B0609040504020204" pitchFamily="49" charset="0"/>
              <a:cs typeface="Lucida Console" panose="020B0609040504020204" pitchFamily="49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AEFF80-DA2B-3741-9FC5-58CCB457EEE6}"/>
              </a:ext>
            </a:extLst>
          </p:cNvPr>
          <p:cNvSpPr/>
          <p:nvPr/>
        </p:nvSpPr>
        <p:spPr>
          <a:xfrm>
            <a:off x="895174" y="1748544"/>
            <a:ext cx="4609006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checkout –b dev origin/dev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C1EFA8-CF65-2847-ABC3-7D8EA02C309B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0A8FE-AC55-7340-BC75-A6097ADE9D5B}"/>
              </a:ext>
            </a:extLst>
          </p:cNvPr>
          <p:cNvSpPr txBox="1"/>
          <p:nvPr/>
        </p:nvSpPr>
        <p:spPr>
          <a:xfrm>
            <a:off x="5913081" y="951547"/>
            <a:ext cx="1322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Remote</a:t>
            </a:r>
          </a:p>
        </p:txBody>
      </p:sp>
      <p:pic>
        <p:nvPicPr>
          <p:cNvPr id="17" name="图片 1">
            <a:extLst>
              <a:ext uri="{FF2B5EF4-FFF2-40B4-BE49-F238E27FC236}">
                <a16:creationId xmlns:a16="http://schemas.microsoft.com/office/drawing/2014/main" id="{F159BB3C-1AF8-4641-9AF7-1E9648ED1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74" y="3389857"/>
            <a:ext cx="6340192" cy="29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94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B2C4DB-2F72-4464-9703-30BBFD516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26" y="2260061"/>
            <a:ext cx="7078350" cy="42633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A0A05C-6865-ED45-8B91-BF548C71E872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9932DB-3011-DD46-97F2-28C5750039AB}"/>
              </a:ext>
            </a:extLst>
          </p:cNvPr>
          <p:cNvSpPr/>
          <p:nvPr/>
        </p:nvSpPr>
        <p:spPr>
          <a:xfrm>
            <a:off x="2871121" y="1668360"/>
            <a:ext cx="1737667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status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A5C8B5-15AB-EC41-A7D5-F83B36441C0D}"/>
              </a:ext>
            </a:extLst>
          </p:cNvPr>
          <p:cNvSpPr txBox="1"/>
          <p:nvPr/>
        </p:nvSpPr>
        <p:spPr>
          <a:xfrm>
            <a:off x="5975131" y="951547"/>
            <a:ext cx="136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Forget ?</a:t>
            </a:r>
          </a:p>
        </p:txBody>
      </p:sp>
    </p:spTree>
    <p:extLst>
      <p:ext uri="{BB962C8B-B14F-4D97-AF65-F5344CB8AC3E}">
        <p14:creationId xmlns:p14="http://schemas.microsoft.com/office/powerpoint/2010/main" val="768247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EB7425-38F9-434E-BD19-E8DBC53F497B}"/>
              </a:ext>
            </a:extLst>
          </p:cNvPr>
          <p:cNvSpPr txBox="1"/>
          <p:nvPr/>
        </p:nvSpPr>
        <p:spPr>
          <a:xfrm>
            <a:off x="1407954" y="489066"/>
            <a:ext cx="8815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altLang="zh-CN" sz="2400" dirty="0"/>
              <a:t> </a:t>
            </a:r>
          </a:p>
          <a:p>
            <a:endParaRPr lang="en-US" altLang="zh-CN" sz="2400" dirty="0">
              <a:latin typeface="Helvetica" pitchFamily="2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C3E8A4-65FD-4393-879B-1F9AD79C9F92}"/>
              </a:ext>
            </a:extLst>
          </p:cNvPr>
          <p:cNvSpPr/>
          <p:nvPr/>
        </p:nvSpPr>
        <p:spPr>
          <a:xfrm>
            <a:off x="691046" y="1336731"/>
            <a:ext cx="1016452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121761-6D4B-4551-93A8-78467BD73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420" y="5824430"/>
            <a:ext cx="7755784" cy="8665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8264B8-8F66-4925-A2B8-F02CFBA72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623"/>
          <a:stretch/>
        </p:blipFill>
        <p:spPr>
          <a:xfrm>
            <a:off x="5886648" y="1657491"/>
            <a:ext cx="4777732" cy="382726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B5785AD-9292-470F-85E3-49E31BFFE42B}"/>
              </a:ext>
            </a:extLst>
          </p:cNvPr>
          <p:cNvSpPr/>
          <p:nvPr/>
        </p:nvSpPr>
        <p:spPr>
          <a:xfrm>
            <a:off x="1527620" y="2372395"/>
            <a:ext cx="2936929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</a:t>
            </a:r>
            <a:r>
              <a:rPr lang="en-US" altLang="zh-CN" sz="2400" dirty="0"/>
              <a:t>diff preppt.pptx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664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AFF157-0CAE-42E9-85D8-27D2839E0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0061"/>
            <a:ext cx="9590690" cy="37781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5C2EC9-F529-2E4C-A521-0D36707BF2C9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D004EC-CAFC-A74D-B035-92B603605E57}"/>
              </a:ext>
            </a:extLst>
          </p:cNvPr>
          <p:cNvSpPr txBox="1"/>
          <p:nvPr/>
        </p:nvSpPr>
        <p:spPr>
          <a:xfrm>
            <a:off x="5975131" y="951547"/>
            <a:ext cx="2373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Before pushing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B8C05A-07FD-8E47-9C50-1F4F93ADC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759" y="3252952"/>
            <a:ext cx="2785241" cy="278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02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F1B31A-D6C8-4AEA-80D8-E96250C12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59793" b="-2313"/>
          <a:stretch/>
        </p:blipFill>
        <p:spPr>
          <a:xfrm>
            <a:off x="983136" y="2339974"/>
            <a:ext cx="3625652" cy="11728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919C0B-3D52-4629-B67B-9F603D0F50E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" r="67676" b="-1573"/>
          <a:stretch/>
        </p:blipFill>
        <p:spPr bwMode="auto">
          <a:xfrm>
            <a:off x="983136" y="3872574"/>
            <a:ext cx="2790080" cy="169505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97230B-EE04-524B-99BB-FCA5EA67555C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A2AB0F-1390-F545-976F-D9248D895EA2}"/>
              </a:ext>
            </a:extLst>
          </p:cNvPr>
          <p:cNvSpPr txBox="1"/>
          <p:nvPr/>
        </p:nvSpPr>
        <p:spPr>
          <a:xfrm>
            <a:off x="5975131" y="951547"/>
            <a:ext cx="1367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Remedy</a:t>
            </a:r>
          </a:p>
        </p:txBody>
      </p:sp>
      <p:pic>
        <p:nvPicPr>
          <p:cNvPr id="13" name="图片 4">
            <a:extLst>
              <a:ext uri="{FF2B5EF4-FFF2-40B4-BE49-F238E27FC236}">
                <a16:creationId xmlns:a16="http://schemas.microsoft.com/office/drawing/2014/main" id="{51A0ED70-01D0-8845-B9C3-13F61943E8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249"/>
          <a:stretch/>
        </p:blipFill>
        <p:spPr>
          <a:xfrm>
            <a:off x="5975131" y="3872574"/>
            <a:ext cx="2841836" cy="1685787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F08D65F-6F96-F347-801C-F0743714E913}"/>
              </a:ext>
            </a:extLst>
          </p:cNvPr>
          <p:cNvSpPr/>
          <p:nvPr/>
        </p:nvSpPr>
        <p:spPr>
          <a:xfrm>
            <a:off x="5963407" y="2229068"/>
            <a:ext cx="1737667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</a:t>
            </a:r>
            <a:r>
              <a:rPr lang="en-US" altLang="zh-CN" kern="0" dirty="0" err="1">
                <a:latin typeface="Lucida Console" panose="020B0609040504020204" pitchFamily="49" charset="0"/>
                <a:cs typeface="Lucida Console" panose="020B0609040504020204" pitchFamily="49" charset="0"/>
              </a:rPr>
              <a:t>reflog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48A0C13-7D2F-C149-8876-C395B9CF314A}"/>
              </a:ext>
            </a:extLst>
          </p:cNvPr>
          <p:cNvSpPr/>
          <p:nvPr/>
        </p:nvSpPr>
        <p:spPr>
          <a:xfrm>
            <a:off x="5963407" y="2974471"/>
            <a:ext cx="2853560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reset –hard no.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C29E7B-F37A-6047-A6E7-C543A0627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8312" y="1077962"/>
            <a:ext cx="1790148" cy="179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26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252EF8-235D-D84E-9149-3BCD7507C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64" y="1494065"/>
            <a:ext cx="3171694" cy="3426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714277-35B1-5245-8102-632EE5F2E746}"/>
              </a:ext>
            </a:extLst>
          </p:cNvPr>
          <p:cNvSpPr txBox="1"/>
          <p:nvPr/>
        </p:nvSpPr>
        <p:spPr>
          <a:xfrm>
            <a:off x="5336656" y="2822483"/>
            <a:ext cx="2976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Useful Tips</a:t>
            </a:r>
          </a:p>
        </p:txBody>
      </p:sp>
    </p:spTree>
    <p:extLst>
      <p:ext uri="{BB962C8B-B14F-4D97-AF65-F5344CB8AC3E}">
        <p14:creationId xmlns:p14="http://schemas.microsoft.com/office/powerpoint/2010/main" val="65745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87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Config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9EA9BF3-8C40-9842-A0C6-5FF1F002C808}"/>
              </a:ext>
            </a:extLst>
          </p:cNvPr>
          <p:cNvSpPr/>
          <p:nvPr/>
        </p:nvSpPr>
        <p:spPr>
          <a:xfrm>
            <a:off x="1639896" y="207034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add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618A68-E8A0-0F46-9B74-69D3281C3AFA}"/>
              </a:ext>
            </a:extLst>
          </p:cNvPr>
          <p:cNvSpPr/>
          <p:nvPr/>
        </p:nvSpPr>
        <p:spPr>
          <a:xfrm>
            <a:off x="1639896" y="314601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commit –m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1ABAF8-0FC5-6F41-9316-40CED0DFD1D5}"/>
              </a:ext>
            </a:extLst>
          </p:cNvPr>
          <p:cNvSpPr/>
          <p:nvPr/>
        </p:nvSpPr>
        <p:spPr>
          <a:xfrm>
            <a:off x="1639896" y="424193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merge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77651B-A6D0-9849-AFAE-53FBE7F3CD5F}"/>
              </a:ext>
            </a:extLst>
          </p:cNvPr>
          <p:cNvSpPr/>
          <p:nvPr/>
        </p:nvSpPr>
        <p:spPr>
          <a:xfrm>
            <a:off x="1639896" y="533785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status</a:t>
            </a: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9B0BF12B-A6DF-264C-8B78-186F9A348ADA}"/>
              </a:ext>
            </a:extLst>
          </p:cNvPr>
          <p:cNvSpPr/>
          <p:nvPr/>
        </p:nvSpPr>
        <p:spPr>
          <a:xfrm>
            <a:off x="7459746" y="207034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a</a:t>
            </a:r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6D6486FA-9A12-1944-AFE9-8410259FC84F}"/>
              </a:ext>
            </a:extLst>
          </p:cNvPr>
          <p:cNvSpPr/>
          <p:nvPr/>
        </p:nvSpPr>
        <p:spPr>
          <a:xfrm>
            <a:off x="7459746" y="314601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c</a:t>
            </a:r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864A2505-8FB4-1741-8FD1-DF61AAEDB4A8}"/>
              </a:ext>
            </a:extLst>
          </p:cNvPr>
          <p:cNvSpPr/>
          <p:nvPr/>
        </p:nvSpPr>
        <p:spPr>
          <a:xfrm>
            <a:off x="7459746" y="424193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m</a:t>
            </a:r>
          </a:p>
        </p:txBody>
      </p:sp>
      <p:sp>
        <p:nvSpPr>
          <p:cNvPr id="15" name="Snip Diagonal Corner Rectangle 14">
            <a:extLst>
              <a:ext uri="{FF2B5EF4-FFF2-40B4-BE49-F238E27FC236}">
                <a16:creationId xmlns:a16="http://schemas.microsoft.com/office/drawing/2014/main" id="{FB81E17D-3240-8042-B477-A989DEB5FDF4}"/>
              </a:ext>
            </a:extLst>
          </p:cNvPr>
          <p:cNvSpPr/>
          <p:nvPr/>
        </p:nvSpPr>
        <p:spPr>
          <a:xfrm>
            <a:off x="7459746" y="533785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s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4622641-8009-A54E-B1BE-5C95D30B45BD}"/>
              </a:ext>
            </a:extLst>
          </p:cNvPr>
          <p:cNvSpPr/>
          <p:nvPr/>
        </p:nvSpPr>
        <p:spPr>
          <a:xfrm rot="5400000">
            <a:off x="5306957" y="1755095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94F674D-5193-E64A-B679-48C19808C5D6}"/>
              </a:ext>
            </a:extLst>
          </p:cNvPr>
          <p:cNvSpPr/>
          <p:nvPr/>
        </p:nvSpPr>
        <p:spPr>
          <a:xfrm rot="5400000">
            <a:off x="5306956" y="2809490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581FCE8-C963-034E-A4E2-F663F917DA40}"/>
              </a:ext>
            </a:extLst>
          </p:cNvPr>
          <p:cNvSpPr/>
          <p:nvPr/>
        </p:nvSpPr>
        <p:spPr>
          <a:xfrm rot="5400000">
            <a:off x="5306956" y="4918281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F8CBFCF-9463-464B-AD9D-A4F58C94A307}"/>
              </a:ext>
            </a:extLst>
          </p:cNvPr>
          <p:cNvSpPr/>
          <p:nvPr/>
        </p:nvSpPr>
        <p:spPr>
          <a:xfrm rot="5400000">
            <a:off x="5306956" y="3863885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</p:spTree>
    <p:extLst>
      <p:ext uri="{BB962C8B-B14F-4D97-AF65-F5344CB8AC3E}">
        <p14:creationId xmlns:p14="http://schemas.microsoft.com/office/powerpoint/2010/main" val="1662912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87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Config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0351BC-6B52-FB48-AAEE-4AA3B57A0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432" y="1438180"/>
            <a:ext cx="7955745" cy="554363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D5259F-CF4F-DD41-802A-ED72BAC38480}"/>
              </a:ext>
            </a:extLst>
          </p:cNvPr>
          <p:cNvSpPr/>
          <p:nvPr/>
        </p:nvSpPr>
        <p:spPr>
          <a:xfrm>
            <a:off x="760377" y="1899843"/>
            <a:ext cx="3475878" cy="821410"/>
          </a:xfrm>
          <a:prstGeom prst="roundRect">
            <a:avLst/>
          </a:prstGeom>
          <a:solidFill>
            <a:srgbClr val="FF8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itchFamily="2" charset="0"/>
              </a:rPr>
              <a:t>System root directory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DCC905-F2BE-1B4A-AC4D-354805C05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77" y="4014707"/>
            <a:ext cx="1802330" cy="2045131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1A7DCCF2-46E9-EE44-A73E-D675F11D3DC0}"/>
              </a:ext>
            </a:extLst>
          </p:cNvPr>
          <p:cNvSpPr/>
          <p:nvPr/>
        </p:nvSpPr>
        <p:spPr>
          <a:xfrm rot="10800000">
            <a:off x="1985804" y="3000540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2951D-E991-374C-A58C-CF029AEDDE6B}"/>
              </a:ext>
            </a:extLst>
          </p:cNvPr>
          <p:cNvSpPr txBox="1"/>
          <p:nvPr/>
        </p:nvSpPr>
        <p:spPr>
          <a:xfrm>
            <a:off x="2350102" y="4596452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.</a:t>
            </a:r>
            <a:r>
              <a:rPr lang="en-US" sz="2400" dirty="0" err="1">
                <a:latin typeface="Helvetica" pitchFamily="2" charset="0"/>
              </a:rPr>
              <a:t>gitconfig</a:t>
            </a:r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D14112-833C-BC43-AD16-D1DB3DE9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175"/>
            <a:ext cx="12192000" cy="3983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588F5F-57D4-D242-84CE-872CB288A2B7}"/>
              </a:ext>
            </a:extLst>
          </p:cNvPr>
          <p:cNvSpPr txBox="1"/>
          <p:nvPr/>
        </p:nvSpPr>
        <p:spPr>
          <a:xfrm>
            <a:off x="5597911" y="2212694"/>
            <a:ext cx="46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Intro to Open Source 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9546B-F748-714B-957C-907AC2A909E6}"/>
              </a:ext>
            </a:extLst>
          </p:cNvPr>
          <p:cNvSpPr txBox="1"/>
          <p:nvPr/>
        </p:nvSpPr>
        <p:spPr>
          <a:xfrm>
            <a:off x="5597912" y="3192019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Basic Use of Git &amp;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B9D1-91D8-C442-AA6F-C5098BFBF1F8}"/>
              </a:ext>
            </a:extLst>
          </p:cNvPr>
          <p:cNvSpPr txBox="1"/>
          <p:nvPr/>
        </p:nvSpPr>
        <p:spPr>
          <a:xfrm>
            <a:off x="5597912" y="4123449"/>
            <a:ext cx="170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A5843-09B9-8C48-A814-878BF0C6165E}"/>
              </a:ext>
            </a:extLst>
          </p:cNvPr>
          <p:cNvSpPr txBox="1"/>
          <p:nvPr/>
        </p:nvSpPr>
        <p:spPr>
          <a:xfrm>
            <a:off x="5597911" y="5084859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Check it out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3DFC05-BA56-424C-811E-AC7EA264157C}"/>
              </a:ext>
            </a:extLst>
          </p:cNvPr>
          <p:cNvSpPr txBox="1"/>
          <p:nvPr/>
        </p:nvSpPr>
        <p:spPr>
          <a:xfrm>
            <a:off x="768460" y="615763"/>
            <a:ext cx="4829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altLang="zh-CN" sz="2400" dirty="0">
                <a:latin typeface="Helvetica" pitchFamily="2" charset="0"/>
              </a:rPr>
              <a:t>Contents</a:t>
            </a:r>
            <a:endParaRPr lang="zh-CN" alt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763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16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</a:t>
            </a:r>
            <a:r>
              <a:rPr lang="en-US" sz="2400" dirty="0" err="1">
                <a:latin typeface="Helvetica" pitchFamily="2" charset="0"/>
              </a:rPr>
              <a:t>Gitee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808004-DC22-A84F-9619-7ADB47302CDB}"/>
              </a:ext>
            </a:extLst>
          </p:cNvPr>
          <p:cNvSpPr txBox="1"/>
          <p:nvPr/>
        </p:nvSpPr>
        <p:spPr>
          <a:xfrm>
            <a:off x="449205" y="1669010"/>
            <a:ext cx="590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we clone from the remote repository 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C22002-FE1B-8240-A98D-D37E993C6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467" b="70814"/>
          <a:stretch/>
        </p:blipFill>
        <p:spPr>
          <a:xfrm>
            <a:off x="209493" y="2350402"/>
            <a:ext cx="7361428" cy="1800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E565DF-8D52-DA43-AE2C-518861C8AC37}"/>
              </a:ext>
            </a:extLst>
          </p:cNvPr>
          <p:cNvSpPr txBox="1"/>
          <p:nvPr/>
        </p:nvSpPr>
        <p:spPr>
          <a:xfrm>
            <a:off x="1870388" y="5363003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63.00 KiB/s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756683-1CED-4D46-A371-457EC5665FAB}"/>
              </a:ext>
            </a:extLst>
          </p:cNvPr>
          <p:cNvSpPr/>
          <p:nvPr/>
        </p:nvSpPr>
        <p:spPr>
          <a:xfrm rot="7979649">
            <a:off x="3321008" y="4528658"/>
            <a:ext cx="1584391" cy="471312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36390B-7DFA-254E-8152-A4945767E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828" y="2350402"/>
            <a:ext cx="6010130" cy="45075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C1F4A8-A069-CD4D-9725-21D93CB478A3}"/>
              </a:ext>
            </a:extLst>
          </p:cNvPr>
          <p:cNvSpPr txBox="1"/>
          <p:nvPr/>
        </p:nvSpPr>
        <p:spPr>
          <a:xfrm>
            <a:off x="6412427" y="2696792"/>
            <a:ext cx="2745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年轻人，</a:t>
            </a:r>
            <a:endParaRPr lang="en-US" altLang="zh-CN" sz="2800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钞能力考虑一下？</a:t>
            </a:r>
            <a:endParaRPr lang="en-US" sz="2800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8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A1692F-53C1-CF4B-95BF-329720CA7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34" t="14436" r="35852" b="2684"/>
          <a:stretch/>
        </p:blipFill>
        <p:spPr>
          <a:xfrm>
            <a:off x="3629203" y="1206554"/>
            <a:ext cx="5009946" cy="5543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16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</a:t>
            </a:r>
            <a:r>
              <a:rPr lang="en-US" sz="2400" dirty="0" err="1">
                <a:latin typeface="Helvetica" pitchFamily="2" charset="0"/>
              </a:rPr>
              <a:t>Gitee</a:t>
            </a:r>
            <a:endParaRPr lang="en-US" sz="2400" dirty="0">
              <a:latin typeface="Helvetica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6120B3-92FE-2F47-8B6E-C2EE73037B86}"/>
              </a:ext>
            </a:extLst>
          </p:cNvPr>
          <p:cNvGrpSpPr/>
          <p:nvPr/>
        </p:nvGrpSpPr>
        <p:grpSpPr>
          <a:xfrm>
            <a:off x="441376" y="3176947"/>
            <a:ext cx="3187827" cy="2500707"/>
            <a:chOff x="555498" y="1899843"/>
            <a:chExt cx="3187827" cy="25007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70E1FE-1AD6-794A-84A5-BD631DD9A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479" r="7874" b="63084"/>
            <a:stretch/>
          </p:blipFill>
          <p:spPr>
            <a:xfrm>
              <a:off x="555498" y="1899843"/>
              <a:ext cx="3187827" cy="2500707"/>
            </a:xfrm>
            <a:prstGeom prst="rect">
              <a:avLst/>
            </a:prstGeom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78486A9D-B701-F346-978E-EAA3A3BCB51F}"/>
                </a:ext>
              </a:extLst>
            </p:cNvPr>
            <p:cNvSpPr/>
            <p:nvPr/>
          </p:nvSpPr>
          <p:spPr>
            <a:xfrm>
              <a:off x="1520089" y="3712089"/>
              <a:ext cx="1696965" cy="348991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7F640F-D251-A14D-BA4E-C370E229D3CD}"/>
              </a:ext>
            </a:extLst>
          </p:cNvPr>
          <p:cNvSpPr/>
          <p:nvPr/>
        </p:nvSpPr>
        <p:spPr>
          <a:xfrm>
            <a:off x="3771901" y="6200771"/>
            <a:ext cx="969154" cy="56362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C8EE89-1001-0F4D-9B73-AD492306E1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15" r="20098" b="15263"/>
          <a:stretch/>
        </p:blipFill>
        <p:spPr>
          <a:xfrm>
            <a:off x="8431640" y="0"/>
            <a:ext cx="3760360" cy="3176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30B39A-FCFB-824E-8243-5827C50A42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13" r="11141" b="1248"/>
          <a:stretch/>
        </p:blipFill>
        <p:spPr>
          <a:xfrm>
            <a:off x="8431640" y="3305539"/>
            <a:ext cx="3788228" cy="3458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FC6F4D-5712-5D46-AFEA-8A6C91EC2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7423" y="1567477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29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16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</a:t>
            </a:r>
            <a:r>
              <a:rPr lang="en-US" sz="2400" dirty="0" err="1">
                <a:latin typeface="Helvetica" pitchFamily="2" charset="0"/>
              </a:rPr>
              <a:t>Gitee</a:t>
            </a:r>
            <a:endParaRPr lang="en-US" sz="2400" dirty="0">
              <a:latin typeface="Helvetica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D2643-A000-484F-B9C9-743D161D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1688561"/>
            <a:ext cx="5969028" cy="497893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5F9A28-47BA-D041-BCAC-8BACA1390605}"/>
              </a:ext>
            </a:extLst>
          </p:cNvPr>
          <p:cNvSpPr/>
          <p:nvPr/>
        </p:nvSpPr>
        <p:spPr>
          <a:xfrm>
            <a:off x="7124700" y="2495550"/>
            <a:ext cx="3981450" cy="2076450"/>
          </a:xfrm>
          <a:prstGeom prst="roundRect">
            <a:avLst/>
          </a:prstGeom>
          <a:solidFill>
            <a:srgbClr val="FF8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Helvetica" pitchFamily="2" charset="0"/>
              </a:rPr>
              <a:t>3.95 </a:t>
            </a:r>
            <a:r>
              <a:rPr lang="en-US" sz="4000" dirty="0" err="1">
                <a:latin typeface="Helvetica" pitchFamily="2" charset="0"/>
              </a:rPr>
              <a:t>MiB</a:t>
            </a:r>
            <a:r>
              <a:rPr lang="en-US" sz="4000" dirty="0">
                <a:latin typeface="Helvetica" pitchFamily="2" charset="0"/>
              </a:rPr>
              <a:t>/s</a:t>
            </a:r>
          </a:p>
        </p:txBody>
      </p:sp>
    </p:spTree>
    <p:extLst>
      <p:ext uri="{BB962C8B-B14F-4D97-AF65-F5344CB8AC3E}">
        <p14:creationId xmlns:p14="http://schemas.microsoft.com/office/powerpoint/2010/main" val="885433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00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Links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1ABE0F-AC0E-384E-85C5-F91CDA052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2260061"/>
            <a:ext cx="6290896" cy="39318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1DC656-E1F8-A443-B1BE-6C66728FC787}"/>
              </a:ext>
            </a:extLst>
          </p:cNvPr>
          <p:cNvSpPr txBox="1"/>
          <p:nvPr/>
        </p:nvSpPr>
        <p:spPr>
          <a:xfrm>
            <a:off x="941139" y="1715177"/>
            <a:ext cx="447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jaywcjlove</a:t>
            </a:r>
            <a:r>
              <a:rPr lang="en-US" dirty="0"/>
              <a:t>/awesome-mac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A86556-E050-7142-A58C-D037C4748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27" y="2260061"/>
            <a:ext cx="6290896" cy="39318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E287F9-2E75-0245-A235-FBB1B97D545B}"/>
              </a:ext>
            </a:extLst>
          </p:cNvPr>
          <p:cNvSpPr/>
          <p:nvPr/>
        </p:nvSpPr>
        <p:spPr>
          <a:xfrm>
            <a:off x="5966930" y="1715177"/>
            <a:ext cx="4922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/Awesome-Windows/Awesome</a:t>
            </a:r>
          </a:p>
        </p:txBody>
      </p:sp>
    </p:spTree>
    <p:extLst>
      <p:ext uri="{BB962C8B-B14F-4D97-AF65-F5344CB8AC3E}">
        <p14:creationId xmlns:p14="http://schemas.microsoft.com/office/powerpoint/2010/main" val="3350981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00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Links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6555243-0786-6643-8C78-49CDA709ADBB}"/>
              </a:ext>
            </a:extLst>
          </p:cNvPr>
          <p:cNvGraphicFramePr>
            <a:graphicFrameLocks noGrp="1"/>
          </p:cNvGraphicFramePr>
          <p:nvPr/>
        </p:nvGraphicFramePr>
        <p:xfrm>
          <a:off x="941139" y="1464253"/>
          <a:ext cx="9816634" cy="5280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9786">
                  <a:extLst>
                    <a:ext uri="{9D8B030D-6E8A-4147-A177-3AD203B41FA5}">
                      <a16:colId xmlns:a16="http://schemas.microsoft.com/office/drawing/2014/main" val="250650774"/>
                    </a:ext>
                  </a:extLst>
                </a:gridCol>
                <a:gridCol w="2866848">
                  <a:extLst>
                    <a:ext uri="{9D8B030D-6E8A-4147-A177-3AD203B41FA5}">
                      <a16:colId xmlns:a16="http://schemas.microsoft.com/office/drawing/2014/main" val="444594901"/>
                    </a:ext>
                  </a:extLst>
                </a:gridCol>
              </a:tblGrid>
              <a:tr h="95200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Helvetica" pitchFamily="2" charset="0"/>
                        </a:rPr>
                        <a:t>Links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Helvetica" pitchFamily="2" charset="0"/>
                        </a:rPr>
                        <a:t>Content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269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 action="ppaction://noactio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 action="ppaction://noaction"/>
                        </a:rPr>
                        <a:t>https://github.com/USTC-Resource/USTC-Course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课程资源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04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 action="ppaction://noactio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 action="ppaction://noaction"/>
                        </a:rPr>
                        <a:t>https://github.com/ustcwpz/USTC-CS-Courses-Resource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USTC</a:t>
                      </a:r>
                      <a:r>
                        <a:rPr lang="zh-CN" alt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计算机学院课程资源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9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 action="ppaction://noactio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 action="ppaction://noaction"/>
                        </a:rPr>
                        <a:t>https://github.com/ustctug/ustcthesis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科大论文</a:t>
                      </a:r>
                      <a:r>
                        <a:rPr lang="en-US" altLang="zh-CN" sz="2400" b="1" i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Latex</a:t>
                      </a:r>
                      <a:r>
                        <a:rPr lang="zh-CN" altLang="en-US" sz="2400" b="1" i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模版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184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 action="ppaction://noactio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 action="ppaction://noaction"/>
                        </a:rPr>
                        <a:t>https://github.com/JING-TIME/ustc-course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USTC </a:t>
                      </a:r>
                      <a:r>
                        <a:rPr lang="zh-CN" alt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评课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934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970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7F9A9-0750-004B-BF55-60862686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72" y="1460499"/>
            <a:ext cx="3785344" cy="3517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52E15-2C8A-B246-9E26-6545CD9E7DD3}"/>
              </a:ext>
            </a:extLst>
          </p:cNvPr>
          <p:cNvSpPr txBox="1"/>
          <p:nvPr/>
        </p:nvSpPr>
        <p:spPr>
          <a:xfrm>
            <a:off x="5307625" y="2834728"/>
            <a:ext cx="3323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Check it out </a:t>
            </a:r>
          </a:p>
        </p:txBody>
      </p:sp>
    </p:spTree>
    <p:extLst>
      <p:ext uri="{BB962C8B-B14F-4D97-AF65-F5344CB8AC3E}">
        <p14:creationId xmlns:p14="http://schemas.microsoft.com/office/powerpoint/2010/main" val="2299342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E33746-42C6-824E-802C-D99544229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6567"/>
            <a:ext cx="7886610" cy="5081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E3A31A-2B63-414B-8C7F-8411A7715C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05" t="19661" r="43193" b="41221"/>
          <a:stretch/>
        </p:blipFill>
        <p:spPr>
          <a:xfrm>
            <a:off x="5927202" y="1776567"/>
            <a:ext cx="5959998" cy="50814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E17853-04B6-934A-A832-E6F4A263EF95}"/>
              </a:ext>
            </a:extLst>
          </p:cNvPr>
          <p:cNvSpPr txBox="1"/>
          <p:nvPr/>
        </p:nvSpPr>
        <p:spPr>
          <a:xfrm>
            <a:off x="5537915" y="669701"/>
            <a:ext cx="1327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Branches</a:t>
            </a:r>
          </a:p>
        </p:txBody>
      </p:sp>
    </p:spTree>
    <p:extLst>
      <p:ext uri="{BB962C8B-B14F-4D97-AF65-F5344CB8AC3E}">
        <p14:creationId xmlns:p14="http://schemas.microsoft.com/office/powerpoint/2010/main" val="1059204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E4BD5B-63CE-0A43-8402-0D6B9671B07C}"/>
              </a:ext>
            </a:extLst>
          </p:cNvPr>
          <p:cNvSpPr txBox="1"/>
          <p:nvPr/>
        </p:nvSpPr>
        <p:spPr>
          <a:xfrm>
            <a:off x="4411227" y="157138"/>
            <a:ext cx="28210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B7139-66E5-144F-909E-46987C25722A}"/>
              </a:ext>
            </a:extLst>
          </p:cNvPr>
          <p:cNvSpPr txBox="1"/>
          <p:nvPr/>
        </p:nvSpPr>
        <p:spPr>
          <a:xfrm>
            <a:off x="775777" y="1678074"/>
            <a:ext cx="1868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References</a:t>
            </a:r>
            <a:r>
              <a:rPr lang="zh-CN" altLang="en-US" sz="2400" dirty="0"/>
              <a:t>：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719B5-28AF-534B-B8C6-A7EE6C7EF4A4}"/>
              </a:ext>
            </a:extLst>
          </p:cNvPr>
          <p:cNvSpPr txBox="1"/>
          <p:nvPr/>
        </p:nvSpPr>
        <p:spPr>
          <a:xfrm>
            <a:off x="1345562" y="2657433"/>
            <a:ext cx="529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www.liaoxuefeng.com</a:t>
            </a:r>
            <a:r>
              <a:rPr lang="en-US" dirty="0"/>
              <a:t>/wiki/896043488029600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CB56D6-85B6-CE42-8FBF-63D903E7E88E}"/>
              </a:ext>
            </a:extLst>
          </p:cNvPr>
          <p:cNvSpPr txBox="1"/>
          <p:nvPr/>
        </p:nvSpPr>
        <p:spPr>
          <a:xfrm>
            <a:off x="1345562" y="5461585"/>
            <a:ext cx="76098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zh.wikipedia.org</a:t>
            </a:r>
            <a:r>
              <a:rPr lang="en-US" dirty="0"/>
              <a:t>/wiki/%E8%87%AA%E7%94%B1%E8%BD%AF%E4%BB%B6%E5%8E%86%E5%8F%B2#SHARE_%E7%A8%8B%E5%BA%8F%E5%BA%93%E5%92%8C_DECUS_%E7%A3%81%E5%B8%A6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5D2129-698F-7445-A4FB-AE21886651BC}"/>
              </a:ext>
            </a:extLst>
          </p:cNvPr>
          <p:cNvSpPr/>
          <p:nvPr/>
        </p:nvSpPr>
        <p:spPr>
          <a:xfrm>
            <a:off x="1366827" y="4059509"/>
            <a:ext cx="3272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zh.wikipedia.org</a:t>
            </a:r>
            <a:r>
              <a:rPr lang="en-US" dirty="0"/>
              <a:t>/wiki/Git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308DED-6149-D245-9EED-15315880DEDF}"/>
              </a:ext>
            </a:extLst>
          </p:cNvPr>
          <p:cNvSpPr/>
          <p:nvPr/>
        </p:nvSpPr>
        <p:spPr>
          <a:xfrm>
            <a:off x="1366827" y="3358471"/>
            <a:ext cx="3660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zh.wikipedia.org</a:t>
            </a:r>
            <a:r>
              <a:rPr lang="en-US" dirty="0"/>
              <a:t>/wiki/GitHub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1D95F-9AA3-C343-A697-48F41BBE3235}"/>
              </a:ext>
            </a:extLst>
          </p:cNvPr>
          <p:cNvSpPr/>
          <p:nvPr/>
        </p:nvSpPr>
        <p:spPr>
          <a:xfrm>
            <a:off x="1366827" y="4760547"/>
            <a:ext cx="75255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www.liaoxuefeng.com</a:t>
            </a:r>
            <a:r>
              <a:rPr lang="en-US" dirty="0"/>
              <a:t>/wiki/896043488029600/896067008724000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9DF251E-8E53-F04C-99BA-C71D9C2332B8}"/>
              </a:ext>
            </a:extLst>
          </p:cNvPr>
          <p:cNvSpPr/>
          <p:nvPr/>
        </p:nvSpPr>
        <p:spPr>
          <a:xfrm>
            <a:off x="707089" y="2666180"/>
            <a:ext cx="370443" cy="3693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BB33C8-7CA4-4B45-A882-1CFC7E5A72BD}"/>
              </a:ext>
            </a:extLst>
          </p:cNvPr>
          <p:cNvSpPr/>
          <p:nvPr/>
        </p:nvSpPr>
        <p:spPr>
          <a:xfrm>
            <a:off x="707089" y="3358471"/>
            <a:ext cx="370443" cy="3693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28B457E-5CBC-4B4F-92CF-A2129E295D43}"/>
              </a:ext>
            </a:extLst>
          </p:cNvPr>
          <p:cNvSpPr/>
          <p:nvPr/>
        </p:nvSpPr>
        <p:spPr>
          <a:xfrm>
            <a:off x="707089" y="4760547"/>
            <a:ext cx="370443" cy="3693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D8F8EBB-2086-9E43-A75E-4E5D37D99E91}"/>
              </a:ext>
            </a:extLst>
          </p:cNvPr>
          <p:cNvSpPr/>
          <p:nvPr/>
        </p:nvSpPr>
        <p:spPr>
          <a:xfrm>
            <a:off x="707089" y="4059509"/>
            <a:ext cx="370443" cy="3693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F51C9B-337D-6540-9819-5016B836EF5B}"/>
              </a:ext>
            </a:extLst>
          </p:cNvPr>
          <p:cNvSpPr/>
          <p:nvPr/>
        </p:nvSpPr>
        <p:spPr>
          <a:xfrm>
            <a:off x="707088" y="5461585"/>
            <a:ext cx="370443" cy="3693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470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395CB2-75E9-9D4B-8596-DE6B3E866EF7}"/>
              </a:ext>
            </a:extLst>
          </p:cNvPr>
          <p:cNvSpPr txBox="1"/>
          <p:nvPr/>
        </p:nvSpPr>
        <p:spPr>
          <a:xfrm>
            <a:off x="536028" y="304802"/>
            <a:ext cx="175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建议与意见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5CAD38-76FC-2449-B7E4-50B1095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838575"/>
              </p:ext>
            </p:extLst>
          </p:nvPr>
        </p:nvGraphicFramePr>
        <p:xfrm>
          <a:off x="536028" y="782728"/>
          <a:ext cx="10625961" cy="5817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420">
                  <a:extLst>
                    <a:ext uri="{9D8B030D-6E8A-4147-A177-3AD203B41FA5}">
                      <a16:colId xmlns:a16="http://schemas.microsoft.com/office/drawing/2014/main" val="3238093313"/>
                    </a:ext>
                  </a:extLst>
                </a:gridCol>
                <a:gridCol w="1254948">
                  <a:extLst>
                    <a:ext uri="{9D8B030D-6E8A-4147-A177-3AD203B41FA5}">
                      <a16:colId xmlns:a16="http://schemas.microsoft.com/office/drawing/2014/main" val="3397443848"/>
                    </a:ext>
                  </a:extLst>
                </a:gridCol>
                <a:gridCol w="997421">
                  <a:extLst>
                    <a:ext uri="{9D8B030D-6E8A-4147-A177-3AD203B41FA5}">
                      <a16:colId xmlns:a16="http://schemas.microsoft.com/office/drawing/2014/main" val="408003921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257783326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915255313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437411519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45600319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316685251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3437986698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945623956"/>
                    </a:ext>
                  </a:extLst>
                </a:gridCol>
              </a:tblGrid>
              <a:tr h="1163554">
                <a:tc>
                  <a:txBody>
                    <a:bodyPr/>
                    <a:lstStyle/>
                    <a:p>
                      <a:r>
                        <a:rPr lang="zh-CN" altLang="en-US" dirty="0"/>
                        <a:t>人</a:t>
                      </a:r>
                      <a:r>
                        <a:rPr lang="en-US" altLang="zh-CN" dirty="0"/>
                        <a:t>\</a:t>
                      </a:r>
                      <a:r>
                        <a:rPr lang="zh-CN" altLang="en-US" dirty="0"/>
                        <a:t>建议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21764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36638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273696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530625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77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320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ACF06-5D3C-EE4A-81D4-B1992544D68D}"/>
              </a:ext>
            </a:extLst>
          </p:cNvPr>
          <p:cNvSpPr txBox="1"/>
          <p:nvPr/>
        </p:nvSpPr>
        <p:spPr>
          <a:xfrm>
            <a:off x="2249214" y="304800"/>
            <a:ext cx="225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截图、图片、文案及其它资源都可以放</a:t>
            </a:r>
            <a:r>
              <a:rPr lang="zh-CN" altLang="en-US"/>
              <a:t>在这里。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140E4-F65D-0B4A-AD97-5FF537F73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2" y="1947739"/>
            <a:ext cx="4030935" cy="2808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649DC-16D4-914C-8013-59E1DEC74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391" y="1386534"/>
            <a:ext cx="3554454" cy="2964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50889-FEEE-E942-AA8F-F177CEB68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540" y="1986193"/>
            <a:ext cx="4123112" cy="2576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6B2081-C35B-ED49-9587-700C7FC87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978" y="2585852"/>
            <a:ext cx="4803595" cy="3002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4AF117-7AB8-E340-834F-944C64E5C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367" y="3135062"/>
            <a:ext cx="5157832" cy="3223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B4C582-3255-0041-9FE4-39FEEAA4A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938" y="3796928"/>
            <a:ext cx="4897715" cy="3061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50024B-2612-8542-9097-31F892E42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37" y="5088807"/>
            <a:ext cx="4897715" cy="30610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838C80-7A25-604F-8C20-1051045718AA}"/>
              </a:ext>
            </a:extLst>
          </p:cNvPr>
          <p:cNvSpPr txBox="1"/>
          <p:nvPr/>
        </p:nvSpPr>
        <p:spPr>
          <a:xfrm>
            <a:off x="536028" y="134808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简化命令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0B08F-5D76-8549-8FBF-09BF1D5F8C3C}"/>
              </a:ext>
            </a:extLst>
          </p:cNvPr>
          <p:cNvSpPr txBox="1"/>
          <p:nvPr/>
        </p:nvSpPr>
        <p:spPr>
          <a:xfrm>
            <a:off x="5449124" y="794680"/>
            <a:ext cx="113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Gitee</a:t>
            </a:r>
            <a:r>
              <a:rPr lang="zh-CN" altLang="en-US" dirty="0"/>
              <a:t>的使用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376D69-04CB-AD44-BC76-FA6ECA2A37CD}"/>
              </a:ext>
            </a:extLst>
          </p:cNvPr>
          <p:cNvSpPr txBox="1"/>
          <p:nvPr/>
        </p:nvSpPr>
        <p:spPr>
          <a:xfrm>
            <a:off x="10362220" y="748513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推荐资源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9708A8-93D3-6845-B31B-AFD359CFD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8936" y="5231644"/>
            <a:ext cx="3758486" cy="31350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BF983B-5E73-F94D-B3DA-82BD77EE93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3573" y="1306940"/>
            <a:ext cx="4011800" cy="25073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31B68F-69FE-E042-B29F-9859E6B986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258" y="1571993"/>
            <a:ext cx="4168962" cy="2671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E8A172-C407-0140-9088-490E5246B8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90320" y="1702527"/>
            <a:ext cx="1611384" cy="28389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C3105C4-8197-674C-9CD7-853B3C1D11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4027" y="2467012"/>
            <a:ext cx="4398843" cy="27492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047B44-C53D-7343-A3F2-59C7E5205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5528" y="2313605"/>
            <a:ext cx="3141579" cy="486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93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526AFD-7B27-074C-86A5-C91EDC826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64" y="1625600"/>
            <a:ext cx="3206729" cy="32497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A22629-7F1E-6A49-9990-8AA396F6BE15}"/>
              </a:ext>
            </a:extLst>
          </p:cNvPr>
          <p:cNvSpPr txBox="1"/>
          <p:nvPr/>
        </p:nvSpPr>
        <p:spPr>
          <a:xfrm>
            <a:off x="3493339" y="2865736"/>
            <a:ext cx="8438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Intro to Open Source Community</a:t>
            </a:r>
          </a:p>
        </p:txBody>
      </p:sp>
    </p:spTree>
    <p:extLst>
      <p:ext uri="{BB962C8B-B14F-4D97-AF65-F5344CB8AC3E}">
        <p14:creationId xmlns:p14="http://schemas.microsoft.com/office/powerpoint/2010/main" val="129783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72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6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73EB34-196C-3644-8F31-E9000295FCE9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447A8-7EB9-A943-ABE7-AAEDD56D2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2488557"/>
            <a:ext cx="5512599" cy="3599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D82AB1-7792-3B4C-B157-CE1822BCE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856" y="2488557"/>
            <a:ext cx="4615952" cy="35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29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DEBE9F-3F14-C74F-8C4C-9C81C7AF49F5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B79F2-0C84-F744-BB7B-E9A0A96CB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6352"/>
            <a:ext cx="5552472" cy="3701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A132CE-9BB7-D04D-A872-831AF2E3B95E}"/>
              </a:ext>
            </a:extLst>
          </p:cNvPr>
          <p:cNvSpPr txBox="1"/>
          <p:nvPr/>
        </p:nvSpPr>
        <p:spPr>
          <a:xfrm>
            <a:off x="1643605" y="2129741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Code Sharing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7AA16E-B05E-E445-87F4-15A4C674E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80" r="1789" b="69433"/>
          <a:stretch/>
        </p:blipFill>
        <p:spPr>
          <a:xfrm>
            <a:off x="6657796" y="65381"/>
            <a:ext cx="5534204" cy="67926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AA4724-7EAB-AE4A-844E-0249A15CD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0163" y="-4844661"/>
            <a:ext cx="5453522" cy="234053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571A5A-C596-8143-A0AC-F9B192AD9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698" y="2360573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8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5653CF-CC02-234E-BE92-C1D4315192DD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C9BFE-7622-334C-B309-26FA7086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1" y="2968313"/>
            <a:ext cx="1925236" cy="1925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C613CE-676F-724C-BA85-6B3520139C75}"/>
              </a:ext>
            </a:extLst>
          </p:cNvPr>
          <p:cNvSpPr txBox="1"/>
          <p:nvPr/>
        </p:nvSpPr>
        <p:spPr>
          <a:xfrm>
            <a:off x="2192918" y="2338442"/>
            <a:ext cx="45282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DVCS</a:t>
            </a:r>
          </a:p>
          <a:p>
            <a:pPr algn="ctr"/>
            <a:r>
              <a:rPr lang="en-US" sz="2400" dirty="0"/>
              <a:t>Distributed</a:t>
            </a:r>
            <a:r>
              <a:rPr lang="zh-CN" altLang="en-US" sz="2400" dirty="0"/>
              <a:t> </a:t>
            </a:r>
            <a:r>
              <a:rPr lang="en-US" altLang="zh-CN" sz="2400" dirty="0"/>
              <a:t>Version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r>
              <a:rPr lang="en-US" altLang="zh-CN" sz="2400" dirty="0"/>
              <a:t>System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8CDC8-7428-B24E-AC4A-191E7E42F766}"/>
              </a:ext>
            </a:extLst>
          </p:cNvPr>
          <p:cNvSpPr txBox="1"/>
          <p:nvPr/>
        </p:nvSpPr>
        <p:spPr>
          <a:xfrm>
            <a:off x="3039816" y="4431884"/>
            <a:ext cx="2834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Record Modifications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D90723-6A84-B949-8F89-382D6A06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757" y="2534439"/>
            <a:ext cx="1270000" cy="1270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658D56-D3AD-D94B-ABFE-C00CA323F06E}"/>
              </a:ext>
            </a:extLst>
          </p:cNvPr>
          <p:cNvSpPr/>
          <p:nvPr/>
        </p:nvSpPr>
        <p:spPr>
          <a:xfrm>
            <a:off x="7361894" y="1241808"/>
            <a:ext cx="3116815" cy="8218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Documentation Control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43721-42CF-704A-89D2-DB8C08A146B9}"/>
              </a:ext>
            </a:extLst>
          </p:cNvPr>
          <p:cNvCxnSpPr>
            <a:stCxn id="12" idx="2"/>
          </p:cNvCxnSpPr>
          <p:nvPr/>
        </p:nvCxnSpPr>
        <p:spPr>
          <a:xfrm flipH="1">
            <a:off x="8920301" y="2063691"/>
            <a:ext cx="1" cy="4352099"/>
          </a:xfrm>
          <a:prstGeom prst="straightConnector1">
            <a:avLst/>
          </a:prstGeom>
          <a:ln w="203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EECE93-814C-C845-A3A2-26B5363B01C3}"/>
              </a:ext>
            </a:extLst>
          </p:cNvPr>
          <p:cNvCxnSpPr/>
          <p:nvPr/>
        </p:nvCxnSpPr>
        <p:spPr>
          <a:xfrm>
            <a:off x="8920301" y="3169439"/>
            <a:ext cx="719528" cy="0"/>
          </a:xfrm>
          <a:prstGeom prst="line">
            <a:avLst/>
          </a:prstGeom>
          <a:ln w="1016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35752A-1024-1C4A-83DA-2598F985DAF4}"/>
              </a:ext>
            </a:extLst>
          </p:cNvPr>
          <p:cNvCxnSpPr/>
          <p:nvPr/>
        </p:nvCxnSpPr>
        <p:spPr>
          <a:xfrm>
            <a:off x="8920301" y="4662716"/>
            <a:ext cx="719528" cy="0"/>
          </a:xfrm>
          <a:prstGeom prst="line">
            <a:avLst/>
          </a:prstGeom>
          <a:ln w="1016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E0738F0-EBA0-C749-A5DA-D9A9EC2C0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757" y="4027716"/>
            <a:ext cx="1270000" cy="127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6DE6B02-FA31-6545-8C85-2548D9A759EA}"/>
              </a:ext>
            </a:extLst>
          </p:cNvPr>
          <p:cNvSpPr txBox="1"/>
          <p:nvPr/>
        </p:nvSpPr>
        <p:spPr>
          <a:xfrm>
            <a:off x="7929839" y="2938606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B25"/>
                </a:solidFill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5C8204-13B7-534A-BD60-806DAB4458F7}"/>
              </a:ext>
            </a:extLst>
          </p:cNvPr>
          <p:cNvSpPr txBox="1"/>
          <p:nvPr/>
        </p:nvSpPr>
        <p:spPr>
          <a:xfrm>
            <a:off x="7929839" y="443188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B25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89020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A62CEB-8942-D146-884B-2197BDAD22C5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F73BEC-94D2-5149-9C71-71CD47167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8569"/>
            <a:ext cx="4047654" cy="4047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DAED7-0936-8D41-ACB5-5DF72FE3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706" y="2583933"/>
            <a:ext cx="7086600" cy="69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DEE631-5F10-4449-A1BE-80EEC22F6D02}"/>
              </a:ext>
            </a:extLst>
          </p:cNvPr>
          <p:cNvSpPr txBox="1"/>
          <p:nvPr/>
        </p:nvSpPr>
        <p:spPr>
          <a:xfrm>
            <a:off x="5612986" y="1731454"/>
            <a:ext cx="4308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Man</a:t>
            </a:r>
            <a:r>
              <a:rPr lang="en-US" altLang="zh-CN" sz="2800" dirty="0"/>
              <a:t>agement Platform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C0A687-D4B8-584F-A049-B744FBDAB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706" y="3417731"/>
            <a:ext cx="74422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0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2B66B-C7D6-DD42-8219-C57277D7D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85" y="1696358"/>
            <a:ext cx="3120571" cy="3218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3A9B0-F2CC-E340-AF7D-D23565496894}"/>
              </a:ext>
            </a:extLst>
          </p:cNvPr>
          <p:cNvSpPr txBox="1"/>
          <p:nvPr/>
        </p:nvSpPr>
        <p:spPr>
          <a:xfrm>
            <a:off x="3918856" y="2920681"/>
            <a:ext cx="6680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Basic Use of Git &amp; GitHub</a:t>
            </a:r>
          </a:p>
        </p:txBody>
      </p:sp>
    </p:spTree>
    <p:extLst>
      <p:ext uri="{BB962C8B-B14F-4D97-AF65-F5344CB8AC3E}">
        <p14:creationId xmlns:p14="http://schemas.microsoft.com/office/powerpoint/2010/main" val="332597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4430A0-D8F3-E841-98AA-67792C28A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533" y="980003"/>
            <a:ext cx="1790148" cy="17901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61F9DF-1D31-CA40-95CE-A1964AB4270B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D06DBE-9E93-4045-AB39-B8DFCA53B922}"/>
              </a:ext>
            </a:extLst>
          </p:cNvPr>
          <p:cNvSpPr/>
          <p:nvPr/>
        </p:nvSpPr>
        <p:spPr>
          <a:xfrm>
            <a:off x="794264" y="3101021"/>
            <a:ext cx="5807765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config --global </a:t>
            </a:r>
            <a:r>
              <a:rPr lang="en-US" altLang="zh-CN" kern="0" dirty="0" err="1">
                <a:latin typeface="Lucida Console" panose="020B0609040504020204" pitchFamily="49" charset="0"/>
                <a:cs typeface="Lucida Console" panose="020B0609040504020204" pitchFamily="49" charset="0"/>
              </a:rPr>
              <a:t>user.name</a:t>
            </a:r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 '</a:t>
            </a:r>
            <a:r>
              <a:rPr lang="en-US" altLang="zh-CN" kern="0" dirty="0" err="1">
                <a:latin typeface="Lucida Console" panose="020B0609040504020204" pitchFamily="49" charset="0"/>
                <a:cs typeface="Lucida Console" panose="020B0609040504020204" pitchFamily="49" charset="0"/>
              </a:rPr>
              <a:t>xiaoming</a:t>
            </a:r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'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27303C3-9E78-0C40-A387-48549D1676E8}"/>
              </a:ext>
            </a:extLst>
          </p:cNvPr>
          <p:cNvSpPr/>
          <p:nvPr/>
        </p:nvSpPr>
        <p:spPr>
          <a:xfrm>
            <a:off x="794264" y="3996180"/>
            <a:ext cx="8352794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config --global </a:t>
            </a:r>
            <a:r>
              <a:rPr lang="en-US" altLang="zh-CN" kern="0" dirty="0" err="1">
                <a:latin typeface="Lucida Console" panose="020B0609040504020204" pitchFamily="49" charset="0"/>
                <a:cs typeface="Lucida Console" panose="020B0609040504020204" pitchFamily="49" charset="0"/>
              </a:rPr>
              <a:t>user.email</a:t>
            </a:r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 '</a:t>
            </a:r>
            <a:r>
              <a:rPr lang="en-US" altLang="zh-CN" kern="0" dirty="0" err="1">
                <a:latin typeface="Lucida Console" panose="020B0609040504020204" pitchFamily="49" charset="0"/>
                <a:cs typeface="Lucida Console" panose="020B0609040504020204" pitchFamily="49" charset="0"/>
              </a:rPr>
              <a:t>xiaoming@mail.ustc.edu.cn</a:t>
            </a:r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'</a:t>
            </a:r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F70FA1-E162-5C48-B9CE-5CFABA4580E7}"/>
              </a:ext>
            </a:extLst>
          </p:cNvPr>
          <p:cNvSpPr txBox="1"/>
          <p:nvPr/>
        </p:nvSpPr>
        <p:spPr>
          <a:xfrm>
            <a:off x="5452401" y="980003"/>
            <a:ext cx="2476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Account Setting</a:t>
            </a:r>
          </a:p>
        </p:txBody>
      </p:sp>
    </p:spTree>
    <p:extLst>
      <p:ext uri="{BB962C8B-B14F-4D97-AF65-F5344CB8AC3E}">
        <p14:creationId xmlns:p14="http://schemas.microsoft.com/office/powerpoint/2010/main" val="3365559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501</Words>
  <Application>Microsoft Macintosh PowerPoint</Application>
  <PresentationFormat>Widescreen</PresentationFormat>
  <Paragraphs>120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等线</vt:lpstr>
      <vt:lpstr>KaiTi</vt:lpstr>
      <vt:lpstr>Arial</vt:lpstr>
      <vt:lpstr>Calibri</vt:lpstr>
      <vt:lpstr>Calibri Light</vt:lpstr>
      <vt:lpstr>Helvetica</vt:lpstr>
      <vt:lpstr>Lucida Console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</cp:revision>
  <dcterms:created xsi:type="dcterms:W3CDTF">2020-05-27T14:00:08Z</dcterms:created>
  <dcterms:modified xsi:type="dcterms:W3CDTF">2020-06-11T07:29:55Z</dcterms:modified>
</cp:coreProperties>
</file>